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6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Usuario\Desktop\triptic_pensio_no_contributiva.pd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Usuario\Desktop\avantatges_persones_discapacitat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71455-2094-72BF-54C9-8BFE13DCA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041" y="1711298"/>
            <a:ext cx="8561747" cy="1717702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DISCAPACITAT INTEL·LECTUAL.</a:t>
            </a:r>
            <a:br>
              <a:rPr lang="es-ES" sz="4000" dirty="0"/>
            </a:br>
            <a:r>
              <a:rPr lang="es-ES" sz="4000" dirty="0"/>
              <a:t>PRESTACIONS I SERVEIS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440963-3527-EEA4-974F-8EF036735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8061" y="3942575"/>
            <a:ext cx="8561746" cy="89280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VILADECANS SETEMBRE 2022</a:t>
            </a:r>
          </a:p>
        </p:txBody>
      </p:sp>
    </p:spTree>
    <p:extLst>
      <p:ext uri="{BB962C8B-B14F-4D97-AF65-F5344CB8AC3E}">
        <p14:creationId xmlns:p14="http://schemas.microsoft.com/office/powerpoint/2010/main" val="3358907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E9FCCBE-146E-9603-D482-AB66724ED6E4}"/>
              </a:ext>
            </a:extLst>
          </p:cNvPr>
          <p:cNvSpPr txBox="1"/>
          <p:nvPr/>
        </p:nvSpPr>
        <p:spPr>
          <a:xfrm>
            <a:off x="1512000" y="820800"/>
            <a:ext cx="89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PRESTACIONS ECONÒMIQUES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9BB91A-BFFA-6366-27EF-CBF162A176D4}"/>
              </a:ext>
            </a:extLst>
          </p:cNvPr>
          <p:cNvSpPr txBox="1"/>
          <p:nvPr/>
        </p:nvSpPr>
        <p:spPr>
          <a:xfrm>
            <a:off x="1749600" y="1706400"/>
            <a:ext cx="856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s-ES" dirty="0"/>
              <a:t>		ES DIVIDEIXEN EN DOS TIPUS:</a:t>
            </a:r>
          </a:p>
          <a:p>
            <a:endParaRPr lang="es-E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  <a:p>
            <a:pPr marL="2114550" lvl="4" indent="-285750">
              <a:buFont typeface="Wingdings" panose="05000000000000000000" pitchFamily="2" charset="2"/>
              <a:buChar char="q"/>
            </a:pPr>
            <a:r>
              <a:rPr lang="es-ES" b="1" dirty="0"/>
              <a:t>PRESTACIONS CONTRIBUTIVES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b="1" dirty="0"/>
          </a:p>
          <a:p>
            <a:pPr marL="2114550" lvl="4" indent="-285750">
              <a:buFont typeface="Wingdings" panose="05000000000000000000" pitchFamily="2" charset="2"/>
              <a:buChar char="q"/>
            </a:pPr>
            <a:r>
              <a:rPr lang="es-ES" b="1" dirty="0"/>
              <a:t>PRESTACIONS NO CONTRIBUTIVES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98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7829F14-2AEF-D517-BE9A-1380C00EE3DD}"/>
              </a:ext>
            </a:extLst>
          </p:cNvPr>
          <p:cNvSpPr txBox="1"/>
          <p:nvPr/>
        </p:nvSpPr>
        <p:spPr>
          <a:xfrm>
            <a:off x="1432800" y="590400"/>
            <a:ext cx="941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400" dirty="0"/>
          </a:p>
          <a:p>
            <a:pPr algn="ctr"/>
            <a:endParaRPr lang="es-ES" sz="2400" dirty="0"/>
          </a:p>
          <a:p>
            <a:pPr algn="ctr"/>
            <a:r>
              <a:rPr lang="es-ES" sz="2400" dirty="0"/>
              <a:t>PRESTACIONS CONTRIBUTIVES</a:t>
            </a:r>
          </a:p>
          <a:p>
            <a:pPr algn="ctr"/>
            <a:r>
              <a:rPr lang="es-ES" sz="2400" dirty="0"/>
              <a:t>	</a:t>
            </a:r>
          </a:p>
          <a:p>
            <a:pPr marL="342900" indent="-342900">
              <a:buAutoNum type="arabicPeriod"/>
            </a:pPr>
            <a:r>
              <a:rPr lang="es-ES" sz="2400" dirty="0"/>
              <a:t>MORT I SUPERVIVENCIA (Viduïtat/ </a:t>
            </a:r>
            <a:r>
              <a:rPr lang="ca-ES" sz="2400" dirty="0"/>
              <a:t>Orfandat</a:t>
            </a:r>
            <a:r>
              <a:rPr lang="es-ES" sz="2400" dirty="0"/>
              <a:t>)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dirty="0"/>
              <a:t>INCAPACITAT LABORAL (total, Absoluta i Gran </a:t>
            </a:r>
            <a:r>
              <a:rPr lang="ca-ES" sz="2400" dirty="0"/>
              <a:t>invalidesa</a:t>
            </a:r>
            <a:r>
              <a:rPr lang="es-ES" sz="2400" dirty="0"/>
              <a:t>)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dirty="0"/>
              <a:t>JUBILACIO ANTICIPADA (≥ 65%/  ≥ 45%)</a:t>
            </a:r>
          </a:p>
        </p:txBody>
      </p:sp>
    </p:spTree>
    <p:extLst>
      <p:ext uri="{BB962C8B-B14F-4D97-AF65-F5344CB8AC3E}">
        <p14:creationId xmlns:p14="http://schemas.microsoft.com/office/powerpoint/2010/main" val="4290986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7829F14-2AEF-D517-BE9A-1380C00EE3DD}"/>
              </a:ext>
            </a:extLst>
          </p:cNvPr>
          <p:cNvSpPr txBox="1"/>
          <p:nvPr/>
        </p:nvSpPr>
        <p:spPr>
          <a:xfrm>
            <a:off x="1432800" y="590400"/>
            <a:ext cx="9410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400" dirty="0"/>
          </a:p>
          <a:p>
            <a:pPr algn="ctr"/>
            <a:r>
              <a:rPr lang="es-ES" sz="2400" dirty="0"/>
              <a:t>PRESTACIONS NO CONTRIBUTIVES</a:t>
            </a:r>
          </a:p>
          <a:p>
            <a:pPr algn="ctr"/>
            <a:r>
              <a:rPr lang="es-ES" sz="2400" dirty="0"/>
              <a:t>	</a:t>
            </a:r>
          </a:p>
          <a:p>
            <a:pPr marL="342900" indent="-342900">
              <a:buAutoNum type="arabicPeriod"/>
            </a:pPr>
            <a:r>
              <a:rPr lang="es-ES" sz="2400" b="1" dirty="0"/>
              <a:t>PNC (PENSIO NO CONTRIBUTIVA)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b="1" dirty="0"/>
              <a:t>PRESTACIO FAMILIAR PER FILL A CARREC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dirty="0"/>
              <a:t>PRESTACIO FAMILIAR PER NAIXEMENT D’UN FILL AMB MARES AMB DISCAPACITAT 65%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dirty="0"/>
              <a:t>SUBSIDI DE REVISIO D’INCAPACITAT PERMANENT</a:t>
            </a:r>
          </a:p>
          <a:p>
            <a:pPr marL="342900" indent="-342900">
              <a:buAutoNum type="arabicPeriod"/>
            </a:pPr>
            <a:endParaRPr lang="es-ES" sz="2400" dirty="0"/>
          </a:p>
          <a:p>
            <a:pPr marL="342900" indent="-342900">
              <a:buAutoNum type="arabicPeriod"/>
            </a:pPr>
            <a:r>
              <a:rPr lang="es-ES" sz="2400" dirty="0"/>
              <a:t>RENDA ACTIVA D’INSERCIO (PERSONES AMB ≥ 33%)</a:t>
            </a:r>
          </a:p>
        </p:txBody>
      </p:sp>
    </p:spTree>
    <p:extLst>
      <p:ext uri="{BB962C8B-B14F-4D97-AF65-F5344CB8AC3E}">
        <p14:creationId xmlns:p14="http://schemas.microsoft.com/office/powerpoint/2010/main" val="580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E42C5DD-DAE9-23B2-1AF5-385C33A2F713}"/>
              </a:ext>
            </a:extLst>
          </p:cNvPr>
          <p:cNvSpPr txBox="1"/>
          <p:nvPr/>
        </p:nvSpPr>
        <p:spPr>
          <a:xfrm>
            <a:off x="2188800" y="590400"/>
            <a:ext cx="742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PENSIONS CONTRIBUTIVES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848C08-D565-70AB-2857-B41CBB27D28D}"/>
              </a:ext>
            </a:extLst>
          </p:cNvPr>
          <p:cNvSpPr txBox="1"/>
          <p:nvPr/>
        </p:nvSpPr>
        <p:spPr>
          <a:xfrm>
            <a:off x="1368000" y="1446373"/>
            <a:ext cx="9208800" cy="396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pensions contributives es concedeixen segons la teva edat  i el temps que hagis cotitzat la Seguretat Social. En altres paraules, per accedir-hi has d'haver cotitzat un mínim d'anys. Actualment la xifra màgica són 15 anys, un temps amb el qual podràs accedir al 50% de la teva base reguladora.</a:t>
            </a:r>
            <a:endParaRPr lang="es-E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ca-ES" sz="2800" dirty="0">
              <a:solidFill>
                <a:srgbClr val="11111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80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vols cobrar el 100% de la pensió hauràs de cotitzar almenys 37 anys i tenir més de 65 anys.</a:t>
            </a:r>
            <a:endParaRPr lang="es-E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3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E42C5DD-DAE9-23B2-1AF5-385C33A2F713}"/>
              </a:ext>
            </a:extLst>
          </p:cNvPr>
          <p:cNvSpPr txBox="1"/>
          <p:nvPr/>
        </p:nvSpPr>
        <p:spPr>
          <a:xfrm>
            <a:off x="2188800" y="590400"/>
            <a:ext cx="742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PENSIONS NO CONTRIBUTIVES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848C08-D565-70AB-2857-B41CBB27D28D}"/>
              </a:ext>
            </a:extLst>
          </p:cNvPr>
          <p:cNvSpPr txBox="1"/>
          <p:nvPr/>
        </p:nvSpPr>
        <p:spPr>
          <a:xfrm>
            <a:off x="1368000" y="1446373"/>
            <a:ext cx="9208800" cy="304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Les pensions no contributives es concedeixen en base a la teva situació personal i ingressos, independentment del temps que hagis cotitzat.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ca-ES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Així, es pot dir que les prestacions no contributives atenen estats de necessitat.</a:t>
            </a:r>
            <a:endParaRPr lang="es-ES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02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231E1AE-6A4B-B18F-2A98-7BF28C6F2A9F}"/>
              </a:ext>
            </a:extLst>
          </p:cNvPr>
          <p:cNvSpPr txBox="1"/>
          <p:nvPr/>
        </p:nvSpPr>
        <p:spPr>
          <a:xfrm>
            <a:off x="1087200" y="1072800"/>
            <a:ext cx="9662400" cy="238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a-ES" sz="3200" b="1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PNC : </a:t>
            </a:r>
            <a:r>
              <a:rPr lang="ca-ES" sz="3200" b="1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 poden ser beneficiaris de les pensions no contributives ? (</a:t>
            </a:r>
            <a:r>
              <a:rPr lang="ca-ES" sz="2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Oficines d'Afers Socials i Famílies)</a:t>
            </a:r>
            <a:endParaRPr lang="ca-ES" sz="3200" b="1" dirty="0">
              <a:solidFill>
                <a:srgbClr val="11111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a-ES" sz="3200" b="1" dirty="0">
              <a:solidFill>
                <a:srgbClr val="11111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a-ES" sz="3200" b="1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persones que compleixin els requisits següents: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2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591E892-1271-B86F-A2A6-F6C4C4605CBD}"/>
              </a:ext>
            </a:extLst>
          </p:cNvPr>
          <p:cNvSpPr txBox="1"/>
          <p:nvPr/>
        </p:nvSpPr>
        <p:spPr>
          <a:xfrm>
            <a:off x="1490400" y="331200"/>
            <a:ext cx="9309600" cy="551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a-ES" sz="2400" b="1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comptar amb uns ingressos suficients</a:t>
            </a:r>
            <a:r>
              <a:rPr lang="ca-ES" sz="240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Aquest estat de carència i ingressos el marquen els 5.538,4 euros. Els qui no disposin d'aquesta renda mínima podran accedir a una pensió contributiva.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a-ES" sz="240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tenir dret a una pensió contributiva per no haver cotitzat el temps suficient.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a-ES" sz="240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cas de la pensió no contributiva de jubilació, a més cal ser major de 65 anys i haver residit durant almenys 10 anys a Espanya des dels 16 anys i que almenys dos siguin consecutius i immediatament anteriors a la data de sol·licitud de la pensió no contributiva.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a-ES" sz="2400" b="1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cas de la pensió no contributiva per invalidesa,</a:t>
            </a:r>
            <a:r>
              <a:rPr lang="ca-E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sz="2400" b="1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 tenir entre 18 i 65 anys i haver residit almenys 5 anys a Espanya, dos dels quals han de ser immediatament anteriors a la sol·licitud. A més, cal acreditar una incapacitat o grau d' invalidesa superior al 65%.</a:t>
            </a:r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99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65189DB-392B-0D7E-891D-4AC6095E712C}"/>
              </a:ext>
            </a:extLst>
          </p:cNvPr>
          <p:cNvSpPr txBox="1"/>
          <p:nvPr/>
        </p:nvSpPr>
        <p:spPr>
          <a:xfrm>
            <a:off x="1526400" y="295200"/>
            <a:ext cx="9532800" cy="4406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ca-ES" sz="1800" dirty="0">
              <a:solidFill>
                <a:srgbClr val="333333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0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Prestació econòmica individualitzada, de caràcter periòdic, per a persones d' entre 18 i 65 anys que tinguin una discapacitat física, psíquica o sensorial permanent, igual o superior al 65%, que no tinguin recursos econòmics suficients i no puguin acollir-se al sistema contributiu de pensions.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a-ES" sz="20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
L’ import mínim és de 105,35 euros i el màxim de 421,40 euros per 14 mensualitats a l' any. Quan es tracta de persones amb discapacitat amb un grau igual o superior al 75%, que necessiten l' ajuda d' una altra persona per realitzar els actes més elementals de la vida quotidiana, com ara vestir-se, menjar, etc., s' incrementa la pensió en un 50% sobre la quantia màxima.
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56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0B258CB-CE8E-3B17-5B31-FA0CB4E010E5}"/>
              </a:ext>
            </a:extLst>
          </p:cNvPr>
          <p:cNvSpPr txBox="1"/>
          <p:nvPr/>
        </p:nvSpPr>
        <p:spPr>
          <a:xfrm>
            <a:off x="2260800" y="1900800"/>
            <a:ext cx="758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2"/>
              </a:rPr>
              <a:t>triptic_pensio_no_contributiva.pdf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51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D9E976-359A-F353-9190-C6C88E543F68}"/>
              </a:ext>
            </a:extLst>
          </p:cNvPr>
          <p:cNvSpPr txBox="1"/>
          <p:nvPr/>
        </p:nvSpPr>
        <p:spPr>
          <a:xfrm>
            <a:off x="2952000" y="453600"/>
            <a:ext cx="776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PRESTACIO PER FILL A CARREC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370B45-3980-227E-6547-7BB22CF9DD4A}"/>
              </a:ext>
            </a:extLst>
          </p:cNvPr>
          <p:cNvSpPr txBox="1"/>
          <p:nvPr/>
        </p:nvSpPr>
        <p:spPr>
          <a:xfrm>
            <a:off x="1318800" y="1459220"/>
            <a:ext cx="9554400" cy="4126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una assignació econòmica de la Seguretat Social (</a:t>
            </a:r>
            <a:r>
              <a:rPr lang="ca-ES" sz="2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INSS) </a:t>
            </a: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es reconeix per cada fill a càrrec del beneficiari menor de 18 anys o major de 18 anys afectat per una discapacitat igual o superior al 65% amb independència legal de la seva filiació, així com per als menors acollits en acolliment familiar, permanent o pre-adoptiu.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quantia de l'assignació es determina anualment i està exempta del IRPF. Varia en funció de l'edat i del grau de discapacitat del fill. En els fills majors de 18 anys i a partir del 75% de discapacitat amb el barem de 3ª persona comporta un complement de 50% de la prestació.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9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8F7D50E-020B-4F82-EC02-13E70C270615}"/>
              </a:ext>
            </a:extLst>
          </p:cNvPr>
          <p:cNvSpPr txBox="1"/>
          <p:nvPr/>
        </p:nvSpPr>
        <p:spPr>
          <a:xfrm>
            <a:off x="1447200" y="1051200"/>
            <a:ext cx="9057600" cy="38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Aquesta assignació quan el fill es major de 18 anys </a:t>
            </a:r>
            <a:r>
              <a:rPr lang="ca-ES" sz="24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incompatible amb la condició per part del fill de pensionista per jubilació o invalidesa en la modalitat no contributiva</a:t>
            </a: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amb la condició de beneficiari de pensions assistencials o amb el subsidi de garantia d'ingressos mínims i d'ajuda a tercera persona. Si és compatible amb la pensió d'orfandat. </a:t>
            </a: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quantia de la prestació és de 417,70€ o de 626,60€ amb complement 3a persona.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41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0946E2-3E92-9C61-2AD0-83169E368F21}"/>
              </a:ext>
            </a:extLst>
          </p:cNvPr>
          <p:cNvSpPr txBox="1"/>
          <p:nvPr/>
        </p:nvSpPr>
        <p:spPr>
          <a:xfrm>
            <a:off x="4622400" y="663192"/>
            <a:ext cx="654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QUI HI POT ACCEDIR?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2A12090-7EFF-FDA4-9B32-4EFFF353FCFE}"/>
              </a:ext>
            </a:extLst>
          </p:cNvPr>
          <p:cNvSpPr txBox="1"/>
          <p:nvPr/>
        </p:nvSpPr>
        <p:spPr>
          <a:xfrm>
            <a:off x="1015200" y="1281600"/>
            <a:ext cx="10389600" cy="343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persones que resideixen legalment en territori espanyol i que tenen a càrrec fills menors de 18 anys o majors amb una discapacitat igual o superior al 65% i amb els quals conviuen.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hi ha establert límit d'ingressos familiars en el cas de fills amb discapacitat</a:t>
            </a: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En el cas que aquest fill major d'edat treballi, els seus ingressos no poden superar el 100% del Salari Mínim Interprofessional.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poden tenir dret a prestacions d'aquesta mateixa naturalesa en un altre règim públic de protecció social.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24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605C681-9B47-A64C-7715-6B9495A3F8F8}"/>
              </a:ext>
            </a:extLst>
          </p:cNvPr>
          <p:cNvSpPr txBox="1"/>
          <p:nvPr/>
        </p:nvSpPr>
        <p:spPr>
          <a:xfrm>
            <a:off x="1540800" y="1375200"/>
            <a:ext cx="8481600" cy="343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Altres beneficiaris: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750"/>
              </a:spcAft>
              <a:buFont typeface="Helvetica" panose="020B0604020202020204" pitchFamily="34" charset="0"/>
              <a:buChar char="-"/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Els orfes de pare i mare, menors de 18 anys o majors de 18 anys amb discapacitat en un grau igual o superior al 65% .</a:t>
            </a:r>
            <a:endParaRPr lang="es-E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750"/>
              </a:spcAft>
              <a:buFont typeface="Helvetica" panose="020B0604020202020204" pitchFamily="34" charset="0"/>
              <a:buChar char="-"/>
            </a:pPr>
            <a:r>
              <a:rPr lang="ca-ES" sz="24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Els fills amb discapacitat més grans de 18 anys que no hagin estat incapacitats judicialment i conservin la seva capacitat d'obrar, prèvia sol·licitud i amb audiència dels pares. </a:t>
            </a:r>
            <a:endParaRPr lang="es-E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1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84126EB-1712-B81A-18A7-7AB2EFC7A29A}"/>
              </a:ext>
            </a:extLst>
          </p:cNvPr>
          <p:cNvSpPr txBox="1"/>
          <p:nvPr/>
        </p:nvSpPr>
        <p:spPr>
          <a:xfrm>
            <a:off x="2059321" y="2535731"/>
            <a:ext cx="79529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37B1DC-F606-6426-C942-58BF2761602C}"/>
              </a:ext>
            </a:extLst>
          </p:cNvPr>
          <p:cNvSpPr txBox="1"/>
          <p:nvPr/>
        </p:nvSpPr>
        <p:spPr>
          <a:xfrm>
            <a:off x="2480662" y="2680446"/>
            <a:ext cx="795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2"/>
              </a:rPr>
              <a:t>avantatges_persones_discapacitat.pdf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D8085A-A48E-EF31-796A-7C135F1D4073}"/>
              </a:ext>
            </a:extLst>
          </p:cNvPr>
          <p:cNvSpPr txBox="1"/>
          <p:nvPr/>
        </p:nvSpPr>
        <p:spPr>
          <a:xfrm>
            <a:off x="2128477" y="1505821"/>
            <a:ext cx="71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RESUM</a:t>
            </a:r>
          </a:p>
        </p:txBody>
      </p:sp>
    </p:spTree>
    <p:extLst>
      <p:ext uri="{BB962C8B-B14F-4D97-AF65-F5344CB8AC3E}">
        <p14:creationId xmlns:p14="http://schemas.microsoft.com/office/powerpoint/2010/main" val="2080138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2F80A4-634C-4EFA-1041-888149B355B7}"/>
              </a:ext>
            </a:extLst>
          </p:cNvPr>
          <p:cNvSpPr txBox="1"/>
          <p:nvPr/>
        </p:nvSpPr>
        <p:spPr>
          <a:xfrm>
            <a:off x="1944061" y="338097"/>
            <a:ext cx="87060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PUA</a:t>
            </a:r>
            <a:r>
              <a:rPr lang="es-ES" sz="2000" dirty="0"/>
              <a:t> (PROGRAMA D’AJUDES ATENCIÓ SOCIAL).</a:t>
            </a:r>
            <a:r>
              <a:rPr lang="ca-ES" sz="2000" dirty="0"/>
              <a:t>Aquest</a:t>
            </a:r>
            <a:r>
              <a:rPr lang="es-ES" sz="2000" dirty="0"/>
              <a:t> programa té per </a:t>
            </a:r>
            <a:r>
              <a:rPr lang="es-ES" sz="2000" dirty="0" err="1"/>
              <a:t>objecte</a:t>
            </a:r>
            <a:r>
              <a:rPr lang="es-ES" sz="2000" dirty="0"/>
              <a:t> facilitar </a:t>
            </a:r>
            <a:r>
              <a:rPr lang="es-ES" sz="2000" dirty="0" err="1"/>
              <a:t>els</a:t>
            </a:r>
            <a:r>
              <a:rPr lang="es-ES" sz="2000" dirty="0"/>
              <a:t> </a:t>
            </a:r>
            <a:r>
              <a:rPr lang="es-ES" sz="2000" dirty="0" err="1"/>
              <a:t>ajuts</a:t>
            </a:r>
            <a:r>
              <a:rPr lang="es-ES" sz="2000" dirty="0"/>
              <a:t> </a:t>
            </a:r>
            <a:r>
              <a:rPr lang="es-ES" sz="2000" dirty="0" err="1"/>
              <a:t>econòmics</a:t>
            </a:r>
            <a:r>
              <a:rPr lang="es-ES" sz="2000" dirty="0"/>
              <a:t> </a:t>
            </a:r>
            <a:r>
              <a:rPr lang="es-ES" sz="2000" dirty="0" err="1"/>
              <a:t>necessaris</a:t>
            </a:r>
            <a:r>
              <a:rPr lang="es-ES" sz="2000" dirty="0"/>
              <a:t> per al </a:t>
            </a:r>
            <a:r>
              <a:rPr lang="es-ES" sz="2000" dirty="0" err="1"/>
              <a:t>desenvolupament</a:t>
            </a:r>
            <a:r>
              <a:rPr lang="es-ES" sz="2000" dirty="0"/>
              <a:t> de </a:t>
            </a:r>
            <a:r>
              <a:rPr lang="es-ES" sz="2000" dirty="0" err="1"/>
              <a:t>l'autonomia</a:t>
            </a:r>
            <a:r>
              <a:rPr lang="es-ES" sz="2000" dirty="0"/>
              <a:t> personal de les persones </a:t>
            </a:r>
            <a:r>
              <a:rPr lang="es-ES" sz="2000" dirty="0" err="1"/>
              <a:t>amb</a:t>
            </a:r>
            <a:r>
              <a:rPr lang="es-ES" sz="2000" dirty="0"/>
              <a:t> </a:t>
            </a:r>
            <a:r>
              <a:rPr lang="es-ES" sz="2000" dirty="0" err="1"/>
              <a:t>discapacitat</a:t>
            </a:r>
            <a:r>
              <a:rPr lang="es-ES" sz="2000" dirty="0"/>
              <a:t> física, psíquica o sensorial </a:t>
            </a:r>
            <a:r>
              <a:rPr lang="es-ES" sz="2000" dirty="0" err="1"/>
              <a:t>amb</a:t>
            </a:r>
            <a:r>
              <a:rPr lang="es-ES" sz="2000" dirty="0"/>
              <a:t> mesures </a:t>
            </a:r>
            <a:r>
              <a:rPr lang="es-ES" sz="2000" dirty="0" err="1"/>
              <a:t>compensatòries</a:t>
            </a:r>
            <a:r>
              <a:rPr lang="es-ES" sz="2000" dirty="0"/>
              <a:t> a fi de </a:t>
            </a:r>
            <a:r>
              <a:rPr lang="es-ES" sz="2000" dirty="0" err="1"/>
              <a:t>millorar</a:t>
            </a:r>
            <a:r>
              <a:rPr lang="es-ES" sz="2000" dirty="0"/>
              <a:t> la </a:t>
            </a:r>
            <a:r>
              <a:rPr lang="es-ES" sz="2000" dirty="0" err="1"/>
              <a:t>seva</a:t>
            </a:r>
            <a:r>
              <a:rPr lang="es-ES" sz="2000" dirty="0"/>
              <a:t> </a:t>
            </a:r>
            <a:r>
              <a:rPr lang="es-ES" sz="2000" dirty="0" err="1"/>
              <a:t>qualitat</a:t>
            </a:r>
            <a:r>
              <a:rPr lang="es-ES" sz="2000" dirty="0"/>
              <a:t> de vida per fomentar la </a:t>
            </a:r>
            <a:r>
              <a:rPr lang="es-ES" sz="2000" dirty="0" err="1"/>
              <a:t>seva</a:t>
            </a:r>
            <a:r>
              <a:rPr lang="es-ES" sz="2000" dirty="0"/>
              <a:t> </a:t>
            </a:r>
            <a:r>
              <a:rPr lang="es-ES" sz="2000" dirty="0" err="1"/>
              <a:t>integració</a:t>
            </a:r>
            <a:r>
              <a:rPr lang="es-ES" sz="2000" dirty="0"/>
              <a:t> social. </a:t>
            </a:r>
          </a:p>
          <a:p>
            <a:endParaRPr lang="es-ES" sz="2000" dirty="0"/>
          </a:p>
          <a:p>
            <a:r>
              <a:rPr lang="es-ES" sz="2000" dirty="0"/>
              <a:t>TIPOLOGIA DELS AJUTS </a:t>
            </a:r>
          </a:p>
          <a:p>
            <a:pPr marL="457200" indent="-457200">
              <a:buAutoNum type="arabicParenR"/>
            </a:pPr>
            <a:r>
              <a:rPr lang="ca-ES" sz="2000" dirty="0"/>
              <a:t>Ajuts</a:t>
            </a:r>
            <a:r>
              <a:rPr lang="es-ES" sz="2000" dirty="0"/>
              <a:t> per a mobilitat i </a:t>
            </a:r>
            <a:r>
              <a:rPr lang="ca-ES" sz="2000" dirty="0"/>
              <a:t>transport</a:t>
            </a:r>
            <a:r>
              <a:rPr lang="es-ES" sz="2000" dirty="0"/>
              <a:t>: </a:t>
            </a:r>
          </a:p>
          <a:p>
            <a:r>
              <a:rPr lang="es-ES" sz="2000" dirty="0"/>
              <a:t>	- </a:t>
            </a:r>
            <a:r>
              <a:rPr lang="ca-ES" sz="2000" dirty="0"/>
              <a:t>Ajuts</a:t>
            </a:r>
            <a:r>
              <a:rPr lang="es-ES" sz="2000" dirty="0"/>
              <a:t> per a </a:t>
            </a:r>
            <a:r>
              <a:rPr lang="ca-ES" sz="2000" dirty="0"/>
              <a:t>mobilitat</a:t>
            </a:r>
            <a:r>
              <a:rPr lang="es-ES" sz="2000" dirty="0"/>
              <a:t> o Obtenció o </a:t>
            </a:r>
            <a:r>
              <a:rPr lang="es-ES" sz="2000" dirty="0" err="1"/>
              <a:t>reconversió</a:t>
            </a:r>
            <a:r>
              <a:rPr lang="es-ES" sz="2000" dirty="0"/>
              <a:t> del </a:t>
            </a:r>
            <a:r>
              <a:rPr lang="es-ES" sz="2000" dirty="0" err="1"/>
              <a:t>permís</a:t>
            </a:r>
            <a:r>
              <a:rPr lang="es-ES" sz="2000" dirty="0"/>
              <a:t> de </a:t>
            </a:r>
            <a:r>
              <a:rPr lang="es-ES" sz="2000" dirty="0" err="1"/>
              <a:t>conduir</a:t>
            </a:r>
            <a:r>
              <a:rPr lang="es-ES" sz="2000" dirty="0"/>
              <a:t> o 	</a:t>
            </a:r>
            <a:r>
              <a:rPr lang="es-ES" sz="2000" dirty="0" err="1"/>
              <a:t>Adquisició</a:t>
            </a:r>
            <a:r>
              <a:rPr lang="es-ES" sz="2000" dirty="0"/>
              <a:t> de </a:t>
            </a:r>
            <a:r>
              <a:rPr lang="es-ES" sz="2000" dirty="0" err="1"/>
              <a:t>vehicle</a:t>
            </a:r>
            <a:r>
              <a:rPr lang="es-ES" sz="2000" dirty="0"/>
              <a:t> o </a:t>
            </a:r>
            <a:r>
              <a:rPr lang="es-ES" sz="2000" dirty="0" err="1"/>
              <a:t>Adaptació</a:t>
            </a:r>
            <a:r>
              <a:rPr lang="es-ES" sz="2000" dirty="0"/>
              <a:t> de </a:t>
            </a:r>
            <a:r>
              <a:rPr lang="es-ES" sz="2000" dirty="0" err="1"/>
              <a:t>vehicle</a:t>
            </a:r>
            <a:r>
              <a:rPr lang="es-ES" sz="2000" dirty="0"/>
              <a:t> </a:t>
            </a:r>
          </a:p>
          <a:p>
            <a:r>
              <a:rPr lang="es-ES" sz="2000" dirty="0"/>
              <a:t>	- </a:t>
            </a:r>
            <a:r>
              <a:rPr lang="es-ES" sz="2000" dirty="0" err="1"/>
              <a:t>Ajuts</a:t>
            </a:r>
            <a:r>
              <a:rPr lang="es-ES" sz="2000" dirty="0"/>
              <a:t> per a </a:t>
            </a:r>
            <a:r>
              <a:rPr lang="es-ES" sz="2000" dirty="0" err="1"/>
              <a:t>transport</a:t>
            </a:r>
            <a:r>
              <a:rPr lang="es-ES" sz="2000" dirty="0"/>
              <a:t> per </a:t>
            </a:r>
            <a:r>
              <a:rPr lang="es-ES" sz="2000" dirty="0" err="1"/>
              <a:t>assistir</a:t>
            </a:r>
            <a:r>
              <a:rPr lang="es-ES" sz="2000" dirty="0"/>
              <a:t> a </a:t>
            </a:r>
            <a:r>
              <a:rPr lang="es-ES" sz="2000" dirty="0" err="1"/>
              <a:t>determinats</a:t>
            </a:r>
            <a:r>
              <a:rPr lang="es-ES" sz="2000" dirty="0"/>
              <a:t> </a:t>
            </a:r>
            <a:r>
              <a:rPr lang="es-ES" sz="2000" dirty="0" err="1"/>
              <a:t>serveis</a:t>
            </a:r>
            <a:r>
              <a:rPr lang="es-ES" sz="2000" dirty="0"/>
              <a:t> </a:t>
            </a:r>
          </a:p>
          <a:p>
            <a:r>
              <a:rPr lang="es-ES" sz="2000" dirty="0"/>
              <a:t>	- </a:t>
            </a:r>
            <a:r>
              <a:rPr lang="es-ES" sz="2000" dirty="0" err="1"/>
              <a:t>Atenció</a:t>
            </a:r>
            <a:r>
              <a:rPr lang="es-ES" sz="2000" dirty="0"/>
              <a:t> </a:t>
            </a:r>
            <a:r>
              <a:rPr lang="es-ES" sz="2000" dirty="0" err="1"/>
              <a:t>precoç</a:t>
            </a:r>
            <a:r>
              <a:rPr lang="es-ES" sz="2000" dirty="0"/>
              <a:t> - </a:t>
            </a:r>
            <a:r>
              <a:rPr lang="es-ES" sz="2000" dirty="0" err="1"/>
              <a:t>Ensenyament</a:t>
            </a:r>
            <a:r>
              <a:rPr lang="es-ES" sz="2000" dirty="0"/>
              <a:t> </a:t>
            </a:r>
            <a:r>
              <a:rPr lang="es-ES" sz="2000" dirty="0" err="1"/>
              <a:t>reglat</a:t>
            </a:r>
            <a:r>
              <a:rPr lang="es-ES" sz="2000" dirty="0"/>
              <a:t> </a:t>
            </a:r>
            <a:r>
              <a:rPr lang="es-ES" sz="2000" dirty="0" err="1"/>
              <a:t>postobligatori</a:t>
            </a:r>
            <a:r>
              <a:rPr lang="es-ES" sz="2000" dirty="0"/>
              <a:t> i </a:t>
            </a:r>
            <a:r>
              <a:rPr lang="es-ES" sz="2000" dirty="0" err="1"/>
              <a:t>formació</a:t>
            </a:r>
            <a:r>
              <a:rPr lang="es-ES" sz="2000" dirty="0"/>
              <a:t> 	ocupacional en centres </a:t>
            </a:r>
            <a:r>
              <a:rPr lang="es-ES" sz="2000" dirty="0" err="1"/>
              <a:t>autoritzats</a:t>
            </a:r>
            <a:r>
              <a:rPr lang="es-ES" sz="2000" dirty="0"/>
              <a:t> per a </a:t>
            </a:r>
            <a:r>
              <a:rPr lang="es-ES" sz="2000" dirty="0" err="1"/>
              <a:t>l’alumnat</a:t>
            </a:r>
            <a:r>
              <a:rPr lang="es-ES" sz="2000" dirty="0"/>
              <a:t> </a:t>
            </a:r>
            <a:r>
              <a:rPr lang="es-ES" sz="2000" dirty="0" err="1"/>
              <a:t>més</a:t>
            </a:r>
            <a:r>
              <a:rPr lang="es-ES" sz="2000" dirty="0"/>
              <a:t> gran de 16 </a:t>
            </a:r>
            <a:r>
              <a:rPr lang="es-ES" sz="2000" dirty="0" err="1"/>
              <a:t>anys</a:t>
            </a:r>
            <a:r>
              <a:rPr lang="es-ES" sz="2000" dirty="0"/>
              <a:t> 2) </a:t>
            </a:r>
            <a:r>
              <a:rPr lang="es-ES" sz="2000" dirty="0" err="1"/>
              <a:t>Ajuts</a:t>
            </a:r>
            <a:r>
              <a:rPr lang="es-ES" sz="2000" dirty="0"/>
              <a:t> per a </a:t>
            </a:r>
            <a:r>
              <a:rPr lang="es-ES" sz="2000" dirty="0" err="1"/>
              <a:t>l'autonomia</a:t>
            </a:r>
            <a:r>
              <a:rPr lang="es-ES" sz="2000" dirty="0"/>
              <a:t> personal i la </a:t>
            </a:r>
            <a:r>
              <a:rPr lang="es-ES" sz="2000" dirty="0" err="1"/>
              <a:t>comunicació</a:t>
            </a:r>
            <a:r>
              <a:rPr lang="es-ES" sz="2000" dirty="0"/>
              <a:t> </a:t>
            </a:r>
          </a:p>
          <a:p>
            <a:endParaRPr lang="es-ES" sz="2000" dirty="0"/>
          </a:p>
          <a:p>
            <a:r>
              <a:rPr lang="es-ES" sz="2000" dirty="0"/>
              <a:t>PERSONES DESTINATÀRIES Persones que </a:t>
            </a:r>
            <a:r>
              <a:rPr lang="es-ES" sz="2000" dirty="0" err="1"/>
              <a:t>tinguin</a:t>
            </a:r>
            <a:r>
              <a:rPr lang="es-ES" sz="2000" dirty="0"/>
              <a:t> </a:t>
            </a:r>
            <a:r>
              <a:rPr lang="es-ES" sz="2000" dirty="0" err="1"/>
              <a:t>reconegut</a:t>
            </a:r>
            <a:r>
              <a:rPr lang="es-ES" sz="2000" dirty="0"/>
              <a:t> un </a:t>
            </a:r>
            <a:r>
              <a:rPr lang="es-ES" sz="2000" dirty="0" err="1"/>
              <a:t>grau</a:t>
            </a:r>
            <a:r>
              <a:rPr lang="es-ES" sz="2000" dirty="0"/>
              <a:t> de </a:t>
            </a:r>
            <a:r>
              <a:rPr lang="es-ES" sz="2000" dirty="0" err="1"/>
              <a:t>discapacitat</a:t>
            </a:r>
            <a:r>
              <a:rPr lang="es-ES" sz="2000" dirty="0"/>
              <a:t> igual o superior al 33% i que </a:t>
            </a:r>
            <a:r>
              <a:rPr lang="es-ES" sz="2000" dirty="0" err="1"/>
              <a:t>reuneixin</a:t>
            </a:r>
            <a:r>
              <a:rPr lang="es-ES" sz="2000" dirty="0"/>
              <a:t> les </a:t>
            </a:r>
            <a:r>
              <a:rPr lang="es-ES" sz="2000" dirty="0" err="1"/>
              <a:t>condicions</a:t>
            </a:r>
            <a:r>
              <a:rPr lang="es-ES" sz="2000" dirty="0"/>
              <a:t> i </a:t>
            </a:r>
            <a:r>
              <a:rPr lang="es-ES" sz="2000" dirty="0" err="1"/>
              <a:t>els</a:t>
            </a:r>
            <a:r>
              <a:rPr lang="es-ES" sz="2000" dirty="0"/>
              <a:t> </a:t>
            </a:r>
            <a:r>
              <a:rPr lang="es-ES" sz="2000" dirty="0" err="1"/>
              <a:t>requisits</a:t>
            </a:r>
            <a:r>
              <a:rPr lang="es-ES" sz="2000" dirty="0"/>
              <a:t> </a:t>
            </a:r>
            <a:r>
              <a:rPr lang="es-ES" sz="2000" dirty="0" err="1"/>
              <a:t>establerts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737294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8F1FD6F-0A77-E2D5-A448-CB5BEDDC241B}"/>
              </a:ext>
            </a:extLst>
          </p:cNvPr>
          <p:cNvSpPr txBox="1"/>
          <p:nvPr/>
        </p:nvSpPr>
        <p:spPr>
          <a:xfrm>
            <a:off x="1705855" y="591671"/>
            <a:ext cx="878285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El </a:t>
            </a:r>
            <a:r>
              <a:rPr lang="es-ES" sz="3200" b="1" dirty="0" err="1"/>
              <a:t>Certificat</a:t>
            </a:r>
            <a:r>
              <a:rPr lang="es-ES" sz="3200" b="1" dirty="0"/>
              <a:t> de </a:t>
            </a:r>
            <a:r>
              <a:rPr lang="es-ES" sz="3200" b="1" dirty="0" err="1"/>
              <a:t>Discapacitat</a:t>
            </a:r>
            <a:r>
              <a:rPr lang="es-ES" sz="3200" b="1" dirty="0"/>
              <a:t> </a:t>
            </a:r>
          </a:p>
          <a:p>
            <a:endParaRPr lang="es-ES" dirty="0"/>
          </a:p>
          <a:p>
            <a:r>
              <a:rPr lang="es-ES" dirty="0" err="1"/>
              <a:t>Què</a:t>
            </a:r>
            <a:r>
              <a:rPr lang="es-ES" dirty="0"/>
              <a:t> </a:t>
            </a:r>
            <a:r>
              <a:rPr lang="es-ES" dirty="0" err="1"/>
              <a:t>és</a:t>
            </a:r>
            <a:r>
              <a:rPr lang="es-ES" dirty="0"/>
              <a:t>? El </a:t>
            </a:r>
            <a:r>
              <a:rPr lang="es-ES" dirty="0" err="1"/>
              <a:t>Certificat</a:t>
            </a:r>
            <a:r>
              <a:rPr lang="es-ES" dirty="0"/>
              <a:t> de Discapacitat6 valora el </a:t>
            </a:r>
            <a:r>
              <a:rPr lang="es-ES" dirty="0" err="1"/>
              <a:t>grau</a:t>
            </a:r>
            <a:r>
              <a:rPr lang="es-ES" dirty="0"/>
              <a:t> de </a:t>
            </a:r>
            <a:r>
              <a:rPr lang="es-ES" dirty="0" err="1"/>
              <a:t>discapacitat</a:t>
            </a:r>
            <a:r>
              <a:rPr lang="es-ES" dirty="0"/>
              <a:t> del </a:t>
            </a:r>
            <a:r>
              <a:rPr lang="es-ES" dirty="0" err="1"/>
              <a:t>vostre</a:t>
            </a:r>
            <a:r>
              <a:rPr lang="es-ES" dirty="0"/>
              <a:t> </a:t>
            </a:r>
            <a:r>
              <a:rPr lang="es-ES" dirty="0" err="1"/>
              <a:t>fill</a:t>
            </a:r>
            <a:r>
              <a:rPr lang="es-ES" dirty="0"/>
              <a:t>/a. La </a:t>
            </a:r>
            <a:r>
              <a:rPr lang="es-ES" dirty="0" err="1"/>
              <a:t>valoració</a:t>
            </a:r>
            <a:r>
              <a:rPr lang="es-ES" dirty="0"/>
              <a:t> </a:t>
            </a:r>
            <a:r>
              <a:rPr lang="es-ES" dirty="0" err="1"/>
              <a:t>dóna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 a </a:t>
            </a:r>
            <a:r>
              <a:rPr lang="es-ES" dirty="0" err="1"/>
              <a:t>resultat</a:t>
            </a:r>
            <a:r>
              <a:rPr lang="es-ES" dirty="0"/>
              <a:t> un </a:t>
            </a:r>
            <a:r>
              <a:rPr lang="es-ES" dirty="0" err="1"/>
              <a:t>percentatge</a:t>
            </a:r>
            <a:r>
              <a:rPr lang="es-ES" dirty="0"/>
              <a:t> que </a:t>
            </a:r>
            <a:r>
              <a:rPr lang="es-ES" dirty="0" err="1"/>
              <a:t>s’interpreta</a:t>
            </a:r>
            <a:r>
              <a:rPr lang="es-ES" dirty="0"/>
              <a:t> </a:t>
            </a:r>
            <a:r>
              <a:rPr lang="es-ES" dirty="0" err="1"/>
              <a:t>com</a:t>
            </a:r>
            <a:r>
              <a:rPr lang="es-ES" dirty="0"/>
              <a:t>: ”té un ...% </a:t>
            </a:r>
            <a:r>
              <a:rPr lang="es-ES" dirty="0" err="1"/>
              <a:t>grau</a:t>
            </a:r>
            <a:r>
              <a:rPr lang="es-ES" dirty="0"/>
              <a:t> de </a:t>
            </a:r>
            <a:r>
              <a:rPr lang="es-ES" dirty="0" err="1"/>
              <a:t>discapacitat</a:t>
            </a:r>
            <a:r>
              <a:rPr lang="es-ES" dirty="0"/>
              <a:t>”. </a:t>
            </a:r>
            <a:r>
              <a:rPr lang="es-ES" dirty="0" err="1"/>
              <a:t>Juntament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altres</a:t>
            </a:r>
            <a:r>
              <a:rPr lang="es-ES" dirty="0"/>
              <a:t> </a:t>
            </a:r>
            <a:r>
              <a:rPr lang="es-ES" dirty="0" err="1"/>
              <a:t>factors</a:t>
            </a:r>
            <a:r>
              <a:rPr lang="es-ES" dirty="0"/>
              <a:t> (</a:t>
            </a:r>
            <a:r>
              <a:rPr lang="es-ES" dirty="0" err="1"/>
              <a:t>com</a:t>
            </a:r>
            <a:r>
              <a:rPr lang="es-ES" dirty="0"/>
              <a:t> </a:t>
            </a:r>
            <a:r>
              <a:rPr lang="es-ES" dirty="0" err="1"/>
              <a:t>l’edat</a:t>
            </a:r>
            <a:r>
              <a:rPr lang="es-ES" dirty="0"/>
              <a:t>, per </a:t>
            </a:r>
            <a:r>
              <a:rPr lang="es-ES" dirty="0" err="1"/>
              <a:t>exemple</a:t>
            </a:r>
            <a:r>
              <a:rPr lang="es-ES" dirty="0"/>
              <a:t>), </a:t>
            </a:r>
            <a:r>
              <a:rPr lang="es-ES" dirty="0" err="1"/>
              <a:t>aquest</a:t>
            </a:r>
            <a:r>
              <a:rPr lang="es-ES" dirty="0"/>
              <a:t> </a:t>
            </a:r>
            <a:r>
              <a:rPr lang="es-ES" dirty="0" err="1"/>
              <a:t>percentatge</a:t>
            </a:r>
            <a:r>
              <a:rPr lang="es-ES" dirty="0"/>
              <a:t> condiciona les </a:t>
            </a:r>
            <a:r>
              <a:rPr lang="es-ES" dirty="0" err="1"/>
              <a:t>prestacions</a:t>
            </a:r>
            <a:r>
              <a:rPr lang="es-ES" dirty="0"/>
              <a:t> </a:t>
            </a:r>
            <a:r>
              <a:rPr lang="es-ES" dirty="0" err="1"/>
              <a:t>econòmiques</a:t>
            </a:r>
            <a:r>
              <a:rPr lang="es-ES" dirty="0"/>
              <a:t> a les </a:t>
            </a:r>
            <a:r>
              <a:rPr lang="es-ES" dirty="0" err="1"/>
              <a:t>quals</a:t>
            </a:r>
            <a:r>
              <a:rPr lang="es-ES" dirty="0"/>
              <a:t> </a:t>
            </a:r>
            <a:r>
              <a:rPr lang="es-ES" dirty="0" err="1"/>
              <a:t>podeu</a:t>
            </a:r>
            <a:r>
              <a:rPr lang="es-ES" dirty="0"/>
              <a:t> </a:t>
            </a:r>
            <a:r>
              <a:rPr lang="es-ES" dirty="0" err="1"/>
              <a:t>accedir</a:t>
            </a:r>
            <a:r>
              <a:rPr lang="es-ES" dirty="0"/>
              <a:t>. </a:t>
            </a:r>
          </a:p>
          <a:p>
            <a:r>
              <a:rPr lang="es-ES" dirty="0"/>
              <a:t>Al </a:t>
            </a:r>
            <a:r>
              <a:rPr lang="es-ES" dirty="0" err="1"/>
              <a:t>certificat</a:t>
            </a:r>
            <a:r>
              <a:rPr lang="es-ES" dirty="0"/>
              <a:t> hi </a:t>
            </a:r>
            <a:r>
              <a:rPr lang="es-ES" dirty="0" err="1"/>
              <a:t>apareix</a:t>
            </a:r>
            <a:r>
              <a:rPr lang="es-ES" dirty="0"/>
              <a:t>: </a:t>
            </a:r>
          </a:p>
          <a:p>
            <a:r>
              <a:rPr lang="es-ES" dirty="0"/>
              <a:t>• El </a:t>
            </a:r>
            <a:r>
              <a:rPr lang="es-ES" dirty="0" err="1"/>
              <a:t>grau</a:t>
            </a:r>
            <a:r>
              <a:rPr lang="es-ES" dirty="0"/>
              <a:t> de </a:t>
            </a:r>
            <a:r>
              <a:rPr lang="es-ES" dirty="0" err="1"/>
              <a:t>discapacitat</a:t>
            </a:r>
            <a:r>
              <a:rPr lang="es-ES" dirty="0"/>
              <a:t> del </a:t>
            </a:r>
            <a:r>
              <a:rPr lang="es-ES" dirty="0" err="1"/>
              <a:t>vostre</a:t>
            </a:r>
            <a:r>
              <a:rPr lang="es-ES" dirty="0"/>
              <a:t> </a:t>
            </a:r>
            <a:r>
              <a:rPr lang="es-ES" dirty="0" err="1"/>
              <a:t>fill</a:t>
            </a:r>
            <a:r>
              <a:rPr lang="es-ES" dirty="0"/>
              <a:t> (de l’1 al 5) </a:t>
            </a:r>
          </a:p>
          <a:p>
            <a:r>
              <a:rPr lang="es-ES" dirty="0"/>
              <a:t>• El </a:t>
            </a:r>
            <a:r>
              <a:rPr lang="es-ES" dirty="0" err="1"/>
              <a:t>percentatge</a:t>
            </a:r>
            <a:r>
              <a:rPr lang="es-ES" dirty="0"/>
              <a:t> de </a:t>
            </a:r>
            <a:r>
              <a:rPr lang="es-ES" dirty="0" err="1"/>
              <a:t>discapacitat</a:t>
            </a:r>
            <a:r>
              <a:rPr lang="es-ES" dirty="0"/>
              <a:t> </a:t>
            </a:r>
          </a:p>
          <a:p>
            <a:r>
              <a:rPr lang="es-ES" dirty="0"/>
              <a:t>• Si supera el </a:t>
            </a:r>
            <a:r>
              <a:rPr lang="es-ES" dirty="0" err="1"/>
              <a:t>barem</a:t>
            </a:r>
            <a:r>
              <a:rPr lang="es-ES" dirty="0"/>
              <a:t> de </a:t>
            </a:r>
            <a:r>
              <a:rPr lang="es-ES" dirty="0" err="1"/>
              <a:t>dependència</a:t>
            </a:r>
            <a:r>
              <a:rPr lang="es-ES" dirty="0"/>
              <a:t> (si </a:t>
            </a:r>
            <a:r>
              <a:rPr lang="es-ES" dirty="0" err="1"/>
              <a:t>necessiten</a:t>
            </a:r>
            <a:r>
              <a:rPr lang="es-ES" dirty="0"/>
              <a:t> o no </a:t>
            </a:r>
            <a:r>
              <a:rPr lang="es-ES" dirty="0" err="1"/>
              <a:t>atenció</a:t>
            </a:r>
            <a:r>
              <a:rPr lang="es-ES" dirty="0"/>
              <a:t>, i en quina mesura) </a:t>
            </a:r>
          </a:p>
          <a:p>
            <a:r>
              <a:rPr lang="es-ES" dirty="0"/>
              <a:t>• Si </a:t>
            </a:r>
            <a:r>
              <a:rPr lang="es-ES" dirty="0" err="1"/>
              <a:t>necessita</a:t>
            </a:r>
            <a:r>
              <a:rPr lang="es-ES" dirty="0"/>
              <a:t> </a:t>
            </a:r>
            <a:r>
              <a:rPr lang="es-ES" dirty="0" err="1"/>
              <a:t>suport</a:t>
            </a:r>
            <a:r>
              <a:rPr lang="es-ES" dirty="0"/>
              <a:t> per </a:t>
            </a:r>
            <a:r>
              <a:rPr lang="es-ES" dirty="0" err="1"/>
              <a:t>realitzar</a:t>
            </a:r>
            <a:r>
              <a:rPr lang="es-ES" dirty="0"/>
              <a:t> </a:t>
            </a:r>
            <a:r>
              <a:rPr lang="es-ES" dirty="0" err="1"/>
              <a:t>activitats</a:t>
            </a:r>
            <a:r>
              <a:rPr lang="es-ES" dirty="0"/>
              <a:t> </a:t>
            </a:r>
            <a:r>
              <a:rPr lang="es-ES" dirty="0" err="1"/>
              <a:t>elementals</a:t>
            </a:r>
            <a:r>
              <a:rPr lang="es-ES" dirty="0"/>
              <a:t> (vestir-se, </a:t>
            </a:r>
            <a:r>
              <a:rPr lang="es-ES" dirty="0" err="1"/>
              <a:t>desplaçar</a:t>
            </a:r>
            <a:r>
              <a:rPr lang="es-ES" dirty="0"/>
              <a:t>-se, </a:t>
            </a:r>
            <a:r>
              <a:rPr lang="es-ES" dirty="0" err="1"/>
              <a:t>menjar</a:t>
            </a:r>
            <a:r>
              <a:rPr lang="es-ES" dirty="0"/>
              <a:t>, etc.) </a:t>
            </a:r>
          </a:p>
          <a:p>
            <a:endParaRPr lang="es-ES" dirty="0"/>
          </a:p>
          <a:p>
            <a:r>
              <a:rPr lang="es-ES" dirty="0"/>
              <a:t>El </a:t>
            </a:r>
            <a:r>
              <a:rPr lang="es-ES" dirty="0" err="1"/>
              <a:t>certificat</a:t>
            </a:r>
            <a:r>
              <a:rPr lang="es-ES" dirty="0"/>
              <a:t> </a:t>
            </a:r>
            <a:r>
              <a:rPr lang="es-ES" dirty="0" err="1"/>
              <a:t>és</a:t>
            </a:r>
            <a:r>
              <a:rPr lang="es-ES" dirty="0"/>
              <a:t> </a:t>
            </a:r>
            <a:r>
              <a:rPr lang="es-ES" dirty="0" err="1"/>
              <a:t>competència</a:t>
            </a:r>
            <a:r>
              <a:rPr lang="es-ES" dirty="0"/>
              <a:t> de la Generalitat de Catalunya, i la </a:t>
            </a:r>
            <a:r>
              <a:rPr lang="es-ES" dirty="0" err="1"/>
              <a:t>valoració</a:t>
            </a:r>
            <a:r>
              <a:rPr lang="es-ES" dirty="0"/>
              <a:t> la </a:t>
            </a:r>
            <a:r>
              <a:rPr lang="es-ES" dirty="0" err="1"/>
              <a:t>realitzen</a:t>
            </a:r>
            <a:r>
              <a:rPr lang="es-ES" dirty="0"/>
              <a:t> el </a:t>
            </a:r>
            <a:r>
              <a:rPr lang="es-ES" dirty="0" err="1"/>
              <a:t>professionals</a:t>
            </a:r>
            <a:r>
              <a:rPr lang="es-ES" dirty="0"/>
              <a:t> del Centre </a:t>
            </a:r>
            <a:r>
              <a:rPr lang="es-ES" dirty="0" err="1"/>
              <a:t>d’Atenció</a:t>
            </a:r>
            <a:r>
              <a:rPr lang="es-ES" dirty="0"/>
              <a:t> al </a:t>
            </a:r>
            <a:r>
              <a:rPr lang="es-ES" dirty="0" err="1"/>
              <a:t>Disminuït</a:t>
            </a:r>
            <a:r>
              <a:rPr lang="es-ES" dirty="0"/>
              <a:t> (CAD)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525706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97E46C-53D4-D4DC-D4E8-E05B003C1AD0}"/>
              </a:ext>
            </a:extLst>
          </p:cNvPr>
          <p:cNvSpPr txBox="1"/>
          <p:nvPr/>
        </p:nvSpPr>
        <p:spPr>
          <a:xfrm>
            <a:off x="1513755" y="929768"/>
            <a:ext cx="92746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Per a </a:t>
            </a:r>
            <a:r>
              <a:rPr lang="es-ES" sz="2400" dirty="0" err="1"/>
              <a:t>què</a:t>
            </a:r>
            <a:r>
              <a:rPr lang="es-ES" sz="2400" dirty="0"/>
              <a:t> </a:t>
            </a:r>
            <a:r>
              <a:rPr lang="es-ES" sz="2400" dirty="0" err="1"/>
              <a:t>serveix</a:t>
            </a:r>
            <a:r>
              <a:rPr lang="es-ES" sz="2400" dirty="0"/>
              <a:t>? </a:t>
            </a:r>
          </a:p>
          <a:p>
            <a:pPr algn="just"/>
            <a:r>
              <a:rPr lang="es-ES" sz="2400" dirty="0" err="1"/>
              <a:t>És</a:t>
            </a:r>
            <a:r>
              <a:rPr lang="es-ES" sz="2400" dirty="0"/>
              <a:t> </a:t>
            </a:r>
            <a:r>
              <a:rPr lang="es-ES" sz="2400" dirty="0" err="1"/>
              <a:t>necessari</a:t>
            </a:r>
            <a:r>
              <a:rPr lang="es-ES" sz="2400" dirty="0"/>
              <a:t> per </a:t>
            </a:r>
            <a:r>
              <a:rPr lang="es-ES" sz="2400" dirty="0" err="1"/>
              <a:t>accedir</a:t>
            </a:r>
            <a:r>
              <a:rPr lang="es-ES" sz="2400" dirty="0"/>
              <a:t> </a:t>
            </a:r>
            <a:r>
              <a:rPr lang="es-ES" sz="2400" dirty="0" err="1"/>
              <a:t>als</a:t>
            </a:r>
            <a:r>
              <a:rPr lang="es-ES" sz="2400" dirty="0"/>
              <a:t> </a:t>
            </a:r>
            <a:r>
              <a:rPr lang="es-ES" sz="2400" dirty="0" err="1"/>
              <a:t>serveis</a:t>
            </a:r>
            <a:r>
              <a:rPr lang="es-ES" sz="2400" dirty="0"/>
              <a:t> </a:t>
            </a:r>
            <a:r>
              <a:rPr lang="es-ES" sz="2400" dirty="0" err="1"/>
              <a:t>especialitzats</a:t>
            </a:r>
            <a:r>
              <a:rPr lang="es-ES" sz="2400" dirty="0"/>
              <a:t> que hi ha a Catalunya per a les persones </a:t>
            </a:r>
            <a:r>
              <a:rPr lang="es-ES" sz="2400" dirty="0" err="1"/>
              <a:t>amb</a:t>
            </a:r>
            <a:r>
              <a:rPr lang="es-ES" sz="2400" dirty="0"/>
              <a:t> DID, i també a les </a:t>
            </a:r>
            <a:r>
              <a:rPr lang="es-ES" sz="2400" dirty="0" err="1"/>
              <a:t>prestacions</a:t>
            </a:r>
            <a:r>
              <a:rPr lang="es-ES" sz="2400" dirty="0"/>
              <a:t> </a:t>
            </a:r>
            <a:r>
              <a:rPr lang="es-ES" sz="2400" dirty="0" err="1"/>
              <a:t>econòmiques</a:t>
            </a:r>
            <a:r>
              <a:rPr lang="es-ES" sz="2400" dirty="0"/>
              <a:t> i </a:t>
            </a:r>
            <a:r>
              <a:rPr lang="es-ES" sz="2400" dirty="0" err="1"/>
              <a:t>tècniques</a:t>
            </a:r>
            <a:r>
              <a:rPr lang="es-ES" sz="2400" dirty="0"/>
              <a:t>. 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Per </a:t>
            </a:r>
            <a:r>
              <a:rPr lang="es-ES" sz="2400" dirty="0" err="1"/>
              <a:t>exemple</a:t>
            </a:r>
            <a:r>
              <a:rPr lang="es-ES" sz="2400" dirty="0"/>
              <a:t>, per </a:t>
            </a:r>
            <a:r>
              <a:rPr lang="es-ES" sz="2400" dirty="0" err="1"/>
              <a:t>obtenir</a:t>
            </a:r>
            <a:r>
              <a:rPr lang="es-ES" sz="2400" dirty="0"/>
              <a:t> el </a:t>
            </a:r>
            <a:r>
              <a:rPr lang="es-ES" sz="2400" dirty="0" err="1"/>
              <a:t>certificat</a:t>
            </a:r>
            <a:r>
              <a:rPr lang="es-ES" sz="2400" dirty="0"/>
              <a:t> de </a:t>
            </a:r>
            <a:r>
              <a:rPr lang="es-ES" sz="2400" dirty="0" err="1"/>
              <a:t>mobilitat</a:t>
            </a:r>
            <a:r>
              <a:rPr lang="es-ES" sz="2400" dirty="0"/>
              <a:t> </a:t>
            </a:r>
            <a:r>
              <a:rPr lang="es-ES" sz="2400" dirty="0" err="1"/>
              <a:t>reduïda</a:t>
            </a:r>
            <a:r>
              <a:rPr lang="es-ES" sz="2400" dirty="0"/>
              <a:t> si el </a:t>
            </a:r>
            <a:r>
              <a:rPr lang="es-ES" sz="2400" dirty="0" err="1"/>
              <a:t>vostre</a:t>
            </a:r>
            <a:r>
              <a:rPr lang="es-ES" sz="2400" dirty="0"/>
              <a:t> </a:t>
            </a:r>
            <a:r>
              <a:rPr lang="es-ES" sz="2400" dirty="0" err="1"/>
              <a:t>fill</a:t>
            </a:r>
            <a:r>
              <a:rPr lang="es-ES" sz="2400" dirty="0"/>
              <a:t>/a no </a:t>
            </a:r>
            <a:r>
              <a:rPr lang="es-ES" sz="2400" dirty="0" err="1"/>
              <a:t>pot</a:t>
            </a:r>
            <a:r>
              <a:rPr lang="es-ES" sz="2400" dirty="0"/>
              <a:t> </a:t>
            </a:r>
            <a:r>
              <a:rPr lang="es-ES" sz="2400" dirty="0" err="1"/>
              <a:t>fer</a:t>
            </a:r>
            <a:r>
              <a:rPr lang="es-ES" sz="2400" dirty="0"/>
              <a:t> </a:t>
            </a:r>
            <a:r>
              <a:rPr lang="es-ES" sz="2400" dirty="0" err="1"/>
              <a:t>ús</a:t>
            </a:r>
            <a:r>
              <a:rPr lang="es-ES" sz="2400" dirty="0"/>
              <a:t> </a:t>
            </a:r>
            <a:r>
              <a:rPr lang="es-ES" sz="2400" dirty="0" err="1"/>
              <a:t>dels</a:t>
            </a:r>
            <a:r>
              <a:rPr lang="es-ES" sz="2400" dirty="0"/>
              <a:t> </a:t>
            </a:r>
            <a:r>
              <a:rPr lang="es-ES" sz="2400" dirty="0" err="1"/>
              <a:t>transports</a:t>
            </a:r>
            <a:r>
              <a:rPr lang="es-ES" sz="2400" dirty="0"/>
              <a:t> </a:t>
            </a:r>
            <a:r>
              <a:rPr lang="es-ES" sz="2400" dirty="0" err="1"/>
              <a:t>públics</a:t>
            </a:r>
            <a:r>
              <a:rPr lang="es-ES" sz="2400" dirty="0"/>
              <a:t>. </a:t>
            </a:r>
            <a:r>
              <a:rPr lang="es-ES" sz="2400" dirty="0" err="1"/>
              <a:t>Aquest</a:t>
            </a:r>
            <a:r>
              <a:rPr lang="es-ES" sz="2400" dirty="0"/>
              <a:t> </a:t>
            </a:r>
            <a:r>
              <a:rPr lang="es-ES" sz="2400" dirty="0" err="1"/>
              <a:t>certificat</a:t>
            </a:r>
            <a:r>
              <a:rPr lang="es-ES" sz="2400" dirty="0"/>
              <a:t> es convalida entre </a:t>
            </a:r>
            <a:r>
              <a:rPr lang="es-ES" sz="2400" dirty="0" err="1"/>
              <a:t>Comunitats</a:t>
            </a:r>
            <a:r>
              <a:rPr lang="es-ES" sz="2400" dirty="0"/>
              <a:t> </a:t>
            </a:r>
            <a:r>
              <a:rPr lang="es-ES" sz="2400" dirty="0" err="1"/>
              <a:t>Autònomes</a:t>
            </a:r>
            <a:endParaRPr lang="ca-ES" sz="2400" dirty="0"/>
          </a:p>
        </p:txBody>
      </p:sp>
    </p:spTree>
    <p:extLst>
      <p:ext uri="{BB962C8B-B14F-4D97-AF65-F5344CB8AC3E}">
        <p14:creationId xmlns:p14="http://schemas.microsoft.com/office/powerpoint/2010/main" val="2559374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C6E82A8-6CBE-A02C-7226-3BDFD7453B5B}"/>
              </a:ext>
            </a:extLst>
          </p:cNvPr>
          <p:cNvSpPr txBox="1"/>
          <p:nvPr/>
        </p:nvSpPr>
        <p:spPr>
          <a:xfrm>
            <a:off x="1559860" y="945136"/>
            <a:ext cx="836791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EVO LABORAL</a:t>
            </a:r>
            <a:r>
              <a:rPr lang="es-ES" sz="2400" dirty="0"/>
              <a:t>. </a:t>
            </a:r>
          </a:p>
          <a:p>
            <a:endParaRPr lang="es-ES" dirty="0"/>
          </a:p>
          <a:p>
            <a:pPr algn="just"/>
            <a:r>
              <a:rPr lang="es-ES" dirty="0" err="1"/>
              <a:t>l’Equip</a:t>
            </a:r>
            <a:r>
              <a:rPr lang="es-ES" dirty="0"/>
              <a:t> de </a:t>
            </a:r>
            <a:r>
              <a:rPr lang="es-ES" dirty="0" err="1"/>
              <a:t>Valoració</a:t>
            </a:r>
            <a:r>
              <a:rPr lang="es-ES" dirty="0"/>
              <a:t> i </a:t>
            </a:r>
            <a:r>
              <a:rPr lang="es-ES" dirty="0" err="1"/>
              <a:t>Orientació</a:t>
            </a:r>
            <a:r>
              <a:rPr lang="es-ES" dirty="0"/>
              <a:t> </a:t>
            </a:r>
            <a:r>
              <a:rPr lang="es-ES" dirty="0" err="1"/>
              <a:t>d’Adults</a:t>
            </a:r>
            <a:r>
              <a:rPr lang="es-ES" dirty="0"/>
              <a:t> (EVO) del Centre </a:t>
            </a:r>
            <a:r>
              <a:rPr lang="es-ES" dirty="0" err="1"/>
              <a:t>d’Atenció</a:t>
            </a:r>
            <a:r>
              <a:rPr lang="es-ES" dirty="0"/>
              <a:t> a la </a:t>
            </a:r>
            <a:r>
              <a:rPr lang="es-ES" dirty="0" err="1"/>
              <a:t>Discapacitat</a:t>
            </a:r>
            <a:r>
              <a:rPr lang="es-ES" dirty="0"/>
              <a:t> (CAD) ha de valorar les </a:t>
            </a:r>
            <a:r>
              <a:rPr lang="es-ES" dirty="0" err="1"/>
              <a:t>habilitats</a:t>
            </a:r>
            <a:r>
              <a:rPr lang="es-ES" dirty="0"/>
              <a:t> i </a:t>
            </a:r>
            <a:r>
              <a:rPr lang="es-ES" dirty="0" err="1"/>
              <a:t>coneixements</a:t>
            </a:r>
            <a:r>
              <a:rPr lang="es-ES" dirty="0"/>
              <a:t> de la persona </a:t>
            </a:r>
            <a:r>
              <a:rPr lang="es-ES" dirty="0" err="1"/>
              <a:t>amb</a:t>
            </a:r>
            <a:r>
              <a:rPr lang="es-ES" dirty="0"/>
              <a:t> DID. </a:t>
            </a:r>
            <a:r>
              <a:rPr lang="es-ES" dirty="0" err="1"/>
              <a:t>Aquesta</a:t>
            </a:r>
            <a:r>
              <a:rPr lang="es-ES" dirty="0"/>
              <a:t> </a:t>
            </a:r>
            <a:r>
              <a:rPr lang="es-ES" dirty="0" err="1"/>
              <a:t>valoració</a:t>
            </a:r>
            <a:r>
              <a:rPr lang="es-ES" dirty="0"/>
              <a:t> </a:t>
            </a:r>
            <a:r>
              <a:rPr lang="es-ES" dirty="0" err="1"/>
              <a:t>determinarà</a:t>
            </a:r>
            <a:r>
              <a:rPr lang="es-ES" dirty="0"/>
              <a:t> si la persona </a:t>
            </a:r>
            <a:r>
              <a:rPr lang="es-ES" dirty="0" err="1"/>
              <a:t>amb</a:t>
            </a:r>
            <a:r>
              <a:rPr lang="es-ES" dirty="0"/>
              <a:t> DID </a:t>
            </a:r>
            <a:r>
              <a:rPr lang="es-ES" dirty="0" err="1"/>
              <a:t>pot</a:t>
            </a:r>
            <a:r>
              <a:rPr lang="es-ES" dirty="0"/>
              <a:t> </a:t>
            </a:r>
            <a:r>
              <a:rPr lang="es-ES" dirty="0" err="1"/>
              <a:t>accedir</a:t>
            </a:r>
            <a:r>
              <a:rPr lang="es-ES" dirty="0"/>
              <a:t> a una </a:t>
            </a:r>
            <a:r>
              <a:rPr lang="es-ES" dirty="0" err="1"/>
              <a:t>feina</a:t>
            </a:r>
            <a:r>
              <a:rPr lang="es-ES" dirty="0"/>
              <a:t> a </a:t>
            </a:r>
            <a:r>
              <a:rPr lang="es-ES" dirty="0" err="1"/>
              <a:t>l’empresa</a:t>
            </a:r>
            <a:r>
              <a:rPr lang="es-ES" dirty="0"/>
              <a:t> </a:t>
            </a:r>
            <a:r>
              <a:rPr lang="es-ES" dirty="0" err="1"/>
              <a:t>ordinària</a:t>
            </a:r>
            <a:r>
              <a:rPr lang="es-ES" dirty="0"/>
              <a:t> </a:t>
            </a:r>
            <a:r>
              <a:rPr lang="es-ES" dirty="0" err="1"/>
              <a:t>sense</a:t>
            </a:r>
            <a:r>
              <a:rPr lang="es-ES" dirty="0"/>
              <a:t> </a:t>
            </a:r>
            <a:r>
              <a:rPr lang="es-ES" dirty="0" err="1"/>
              <a:t>suport</a:t>
            </a:r>
            <a:r>
              <a:rPr lang="es-ES" dirty="0"/>
              <a:t> o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suport</a:t>
            </a:r>
            <a:r>
              <a:rPr lang="es-ES" dirty="0"/>
              <a:t>, a </a:t>
            </a:r>
            <a:r>
              <a:rPr lang="es-ES" dirty="0" err="1"/>
              <a:t>treball</a:t>
            </a:r>
            <a:r>
              <a:rPr lang="es-ES" dirty="0"/>
              <a:t> </a:t>
            </a:r>
            <a:r>
              <a:rPr lang="es-ES" dirty="0" err="1"/>
              <a:t>protegit</a:t>
            </a:r>
            <a:r>
              <a:rPr lang="es-ES" dirty="0"/>
              <a:t> o a </a:t>
            </a:r>
            <a:r>
              <a:rPr lang="es-ES" dirty="0" err="1"/>
              <a:t>servei</a:t>
            </a:r>
            <a:r>
              <a:rPr lang="es-ES" dirty="0"/>
              <a:t> </a:t>
            </a:r>
            <a:r>
              <a:rPr lang="es-ES" dirty="0" err="1"/>
              <a:t>d’atenció</a:t>
            </a:r>
            <a:r>
              <a:rPr lang="es-ES" dirty="0"/>
              <a:t> </a:t>
            </a:r>
            <a:r>
              <a:rPr lang="es-ES" dirty="0" err="1"/>
              <a:t>diürna</a:t>
            </a:r>
            <a:r>
              <a:rPr lang="es-ES" dirty="0"/>
              <a:t>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L’EVO </a:t>
            </a:r>
            <a:r>
              <a:rPr lang="es-ES" dirty="0" err="1"/>
              <a:t>emet</a:t>
            </a:r>
            <a:r>
              <a:rPr lang="es-ES" dirty="0"/>
              <a:t> un </a:t>
            </a:r>
            <a:r>
              <a:rPr lang="es-ES" dirty="0" err="1"/>
              <a:t>certificat</a:t>
            </a:r>
            <a:r>
              <a:rPr lang="es-ES" dirty="0"/>
              <a:t> </a:t>
            </a:r>
            <a:r>
              <a:rPr lang="es-ES" dirty="0" err="1"/>
              <a:t>d’adequació</a:t>
            </a:r>
            <a:r>
              <a:rPr lang="es-ES" dirty="0"/>
              <a:t> a </a:t>
            </a:r>
            <a:r>
              <a:rPr lang="es-ES" dirty="0" err="1"/>
              <a:t>equipament</a:t>
            </a:r>
            <a:r>
              <a:rPr lang="es-ES" dirty="0"/>
              <a:t> i/o </a:t>
            </a:r>
            <a:r>
              <a:rPr lang="es-ES" dirty="0" err="1"/>
              <a:t>suport</a:t>
            </a:r>
            <a:r>
              <a:rPr lang="es-ES" dirty="0"/>
              <a:t> </a:t>
            </a:r>
            <a:r>
              <a:rPr lang="es-ES" dirty="0" err="1"/>
              <a:t>adient</a:t>
            </a:r>
            <a:r>
              <a:rPr lang="es-ES" dirty="0"/>
              <a:t>. </a:t>
            </a:r>
            <a:r>
              <a:rPr lang="es-ES" dirty="0" err="1"/>
              <a:t>Només</a:t>
            </a:r>
            <a:r>
              <a:rPr lang="es-ES" dirty="0"/>
              <a:t> </a:t>
            </a:r>
            <a:r>
              <a:rPr lang="es-ES" dirty="0" err="1"/>
              <a:t>és</a:t>
            </a:r>
            <a:r>
              <a:rPr lang="es-ES" dirty="0"/>
              <a:t> de </a:t>
            </a:r>
            <a:r>
              <a:rPr lang="es-ES" dirty="0" err="1"/>
              <a:t>requisit</a:t>
            </a:r>
            <a:r>
              <a:rPr lang="es-ES" dirty="0"/>
              <a:t> imprescindible per </a:t>
            </a:r>
            <a:r>
              <a:rPr lang="es-ES" dirty="0" err="1"/>
              <a:t>accedir</a:t>
            </a:r>
            <a:r>
              <a:rPr lang="es-ES" dirty="0"/>
              <a:t> </a:t>
            </a:r>
            <a:r>
              <a:rPr lang="es-ES" dirty="0" err="1"/>
              <a:t>als</a:t>
            </a:r>
            <a:r>
              <a:rPr lang="es-ES" dirty="0"/>
              <a:t> </a:t>
            </a:r>
            <a:r>
              <a:rPr lang="es-ES" dirty="0" err="1"/>
              <a:t>Serveis</a:t>
            </a:r>
            <a:r>
              <a:rPr lang="es-ES" dirty="0"/>
              <a:t> No </a:t>
            </a:r>
            <a:r>
              <a:rPr lang="es-ES" dirty="0" err="1"/>
              <a:t>Laborals</a:t>
            </a:r>
            <a:r>
              <a:rPr lang="es-ES" dirty="0"/>
              <a:t>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515485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29064B3-07A4-F8E4-FF45-86700F9E3EF0}"/>
              </a:ext>
            </a:extLst>
          </p:cNvPr>
          <p:cNvSpPr txBox="1"/>
          <p:nvPr/>
        </p:nvSpPr>
        <p:spPr>
          <a:xfrm>
            <a:off x="1882588" y="722299"/>
            <a:ext cx="86138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Centre Especial de </a:t>
            </a:r>
            <a:r>
              <a:rPr lang="es-ES" b="1" dirty="0" err="1"/>
              <a:t>Treball</a:t>
            </a:r>
            <a:r>
              <a:rPr lang="es-ES" b="1" dirty="0"/>
              <a:t> (CET)</a:t>
            </a:r>
            <a:r>
              <a:rPr lang="es-ES" dirty="0"/>
              <a:t>: </a:t>
            </a:r>
            <a:r>
              <a:rPr lang="es-ES" dirty="0" err="1"/>
              <a:t>inserció</a:t>
            </a:r>
            <a:r>
              <a:rPr lang="es-ES" dirty="0"/>
              <a:t> en empresa de </a:t>
            </a:r>
            <a:r>
              <a:rPr lang="es-ES" dirty="0" err="1"/>
              <a:t>mercat</a:t>
            </a:r>
            <a:r>
              <a:rPr lang="es-ES" dirty="0"/>
              <a:t> de </a:t>
            </a:r>
            <a:r>
              <a:rPr lang="es-ES" dirty="0" err="1"/>
              <a:t>Treball</a:t>
            </a:r>
            <a:r>
              <a:rPr lang="es-ES" dirty="0"/>
              <a:t> </a:t>
            </a:r>
            <a:r>
              <a:rPr lang="es-ES" dirty="0" err="1"/>
              <a:t>Protegit</a:t>
            </a:r>
            <a:r>
              <a:rPr lang="es-ES" dirty="0"/>
              <a:t> </a:t>
            </a:r>
            <a:r>
              <a:rPr lang="es-ES" dirty="0" err="1"/>
              <a:t>Tipus</a:t>
            </a:r>
            <a:r>
              <a:rPr lang="es-ES" dirty="0"/>
              <a:t> de contracte Característiques </a:t>
            </a:r>
          </a:p>
          <a:p>
            <a:endParaRPr lang="es-ES" dirty="0"/>
          </a:p>
          <a:p>
            <a:r>
              <a:rPr lang="es-ES" dirty="0"/>
              <a:t>A qui es </a:t>
            </a:r>
            <a:r>
              <a:rPr lang="es-ES" dirty="0" err="1"/>
              <a:t>dirigeix</a:t>
            </a:r>
            <a:r>
              <a:rPr lang="es-ES" dirty="0"/>
              <a:t>? Contracte laboral entre </a:t>
            </a:r>
            <a:r>
              <a:rPr lang="es-ES" dirty="0" err="1"/>
              <a:t>l’empresa</a:t>
            </a:r>
            <a:r>
              <a:rPr lang="es-ES" dirty="0"/>
              <a:t> i el </a:t>
            </a:r>
            <a:r>
              <a:rPr lang="es-ES" dirty="0" err="1"/>
              <a:t>treballador</a:t>
            </a:r>
            <a:r>
              <a:rPr lang="es-ES" dirty="0"/>
              <a:t>. </a:t>
            </a:r>
          </a:p>
          <a:p>
            <a:r>
              <a:rPr lang="es-ES" dirty="0"/>
              <a:t>• Empresa especial: </a:t>
            </a:r>
            <a:r>
              <a:rPr lang="es-ES" dirty="0" err="1"/>
              <a:t>ordinària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funció</a:t>
            </a:r>
            <a:r>
              <a:rPr lang="es-ES" dirty="0"/>
              <a:t> social. </a:t>
            </a:r>
          </a:p>
          <a:p>
            <a:r>
              <a:rPr lang="es-ES" dirty="0"/>
              <a:t>• </a:t>
            </a:r>
            <a:r>
              <a:rPr lang="es-ES" dirty="0" err="1"/>
              <a:t>Suport</a:t>
            </a:r>
            <a:r>
              <a:rPr lang="es-ES" dirty="0"/>
              <a:t> al </a:t>
            </a:r>
            <a:r>
              <a:rPr lang="es-ES" dirty="0" err="1"/>
              <a:t>treballador</a:t>
            </a:r>
            <a:r>
              <a:rPr lang="es-ES" dirty="0"/>
              <a:t> a través de les </a:t>
            </a:r>
            <a:r>
              <a:rPr lang="es-ES" dirty="0" err="1"/>
              <a:t>Unitats</a:t>
            </a:r>
            <a:r>
              <a:rPr lang="es-ES" dirty="0"/>
              <a:t> de </a:t>
            </a:r>
            <a:r>
              <a:rPr lang="es-ES" dirty="0" err="1"/>
              <a:t>Suport</a:t>
            </a:r>
            <a:r>
              <a:rPr lang="es-ES" dirty="0"/>
              <a:t>. a </a:t>
            </a:r>
            <a:r>
              <a:rPr lang="es-ES" dirty="0" err="1"/>
              <a:t>l’Activitat</a:t>
            </a:r>
            <a:r>
              <a:rPr lang="es-ES" dirty="0"/>
              <a:t> Professional (USAP) </a:t>
            </a:r>
          </a:p>
          <a:p>
            <a:r>
              <a:rPr lang="es-ES" dirty="0"/>
              <a:t>• Un </a:t>
            </a:r>
            <a:r>
              <a:rPr lang="es-ES" dirty="0" err="1"/>
              <a:t>mínim</a:t>
            </a:r>
            <a:r>
              <a:rPr lang="es-ES" dirty="0"/>
              <a:t> del 70% de la plantilla té </a:t>
            </a:r>
            <a:r>
              <a:rPr lang="es-ES" dirty="0" err="1"/>
              <a:t>discapacitat</a:t>
            </a:r>
            <a:r>
              <a:rPr lang="es-ES" dirty="0"/>
              <a:t>.</a:t>
            </a:r>
          </a:p>
          <a:p>
            <a:r>
              <a:rPr lang="es-ES" dirty="0"/>
              <a:t> • </a:t>
            </a:r>
            <a:r>
              <a:rPr lang="es-ES" dirty="0" err="1"/>
              <a:t>Enclau</a:t>
            </a:r>
            <a:r>
              <a:rPr lang="es-ES" dirty="0"/>
              <a:t> laboral: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treballadors</a:t>
            </a:r>
            <a:r>
              <a:rPr lang="es-ES" dirty="0"/>
              <a:t> el CET fan la </a:t>
            </a:r>
            <a:r>
              <a:rPr lang="es-ES" dirty="0" err="1"/>
              <a:t>feina</a:t>
            </a:r>
            <a:r>
              <a:rPr lang="es-ES" dirty="0"/>
              <a:t> a les </a:t>
            </a:r>
            <a:r>
              <a:rPr lang="es-ES" dirty="0" err="1"/>
              <a:t>empreses</a:t>
            </a:r>
            <a:r>
              <a:rPr lang="es-ES" dirty="0"/>
              <a:t> </a:t>
            </a:r>
            <a:r>
              <a:rPr lang="es-ES" dirty="0" err="1"/>
              <a:t>ordinàries</a:t>
            </a:r>
            <a:r>
              <a:rPr lang="es-ES" dirty="0"/>
              <a:t> (</a:t>
            </a:r>
            <a:r>
              <a:rPr lang="es-ES" dirty="0" err="1"/>
              <a:t>exemple</a:t>
            </a:r>
            <a:r>
              <a:rPr lang="es-ES" dirty="0"/>
              <a:t>: </a:t>
            </a:r>
            <a:r>
              <a:rPr lang="es-ES" dirty="0" err="1"/>
              <a:t>neteja</a:t>
            </a:r>
            <a:r>
              <a:rPr lang="es-ES" dirty="0"/>
              <a:t>, </a:t>
            </a:r>
            <a:r>
              <a:rPr lang="es-ES" dirty="0" err="1"/>
              <a:t>jardineria</a:t>
            </a:r>
            <a:r>
              <a:rPr lang="es-ES" dirty="0"/>
              <a:t>...) </a:t>
            </a:r>
          </a:p>
          <a:p>
            <a:endParaRPr lang="es-ES" dirty="0"/>
          </a:p>
          <a:p>
            <a:r>
              <a:rPr lang="es-ES" dirty="0"/>
              <a:t>Persones </a:t>
            </a:r>
            <a:r>
              <a:rPr lang="es-ES" dirty="0" err="1"/>
              <a:t>amb</a:t>
            </a:r>
            <a:r>
              <a:rPr lang="es-ES" dirty="0"/>
              <a:t> un </a:t>
            </a:r>
            <a:r>
              <a:rPr lang="es-ES" dirty="0" err="1"/>
              <a:t>grau</a:t>
            </a:r>
            <a:r>
              <a:rPr lang="es-ES" dirty="0"/>
              <a:t> de </a:t>
            </a:r>
            <a:r>
              <a:rPr lang="es-ES" dirty="0" err="1"/>
              <a:t>discapacitat</a:t>
            </a:r>
            <a:r>
              <a:rPr lang="es-ES" dirty="0"/>
              <a:t> igual o superior al 33%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14136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1137E35-A73D-8ACE-0B9B-F401975FDC27}"/>
              </a:ext>
            </a:extLst>
          </p:cNvPr>
          <p:cNvSpPr txBox="1"/>
          <p:nvPr/>
        </p:nvSpPr>
        <p:spPr>
          <a:xfrm>
            <a:off x="1905640" y="660827"/>
            <a:ext cx="77531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CENTRES OCUPACIONALS (CO)</a:t>
            </a:r>
          </a:p>
          <a:p>
            <a:endParaRPr lang="es-ES" dirty="0"/>
          </a:p>
          <a:p>
            <a:r>
              <a:rPr lang="es-ES" dirty="0"/>
              <a:t>A persones </a:t>
            </a:r>
            <a:r>
              <a:rPr lang="es-ES" dirty="0" err="1"/>
              <a:t>amb</a:t>
            </a:r>
            <a:r>
              <a:rPr lang="es-ES" dirty="0"/>
              <a:t> DID </a:t>
            </a:r>
            <a:r>
              <a:rPr lang="es-ES" dirty="0" err="1"/>
              <a:t>amb</a:t>
            </a:r>
            <a:r>
              <a:rPr lang="es-ES" dirty="0"/>
              <a:t> un </a:t>
            </a:r>
            <a:r>
              <a:rPr lang="es-ES" dirty="0" err="1"/>
              <a:t>grau</a:t>
            </a:r>
            <a:r>
              <a:rPr lang="es-ES" dirty="0"/>
              <a:t> igual o superior al 65% que no poden integrar-se al </a:t>
            </a:r>
            <a:r>
              <a:rPr lang="es-ES" dirty="0" err="1"/>
              <a:t>món</a:t>
            </a:r>
            <a:r>
              <a:rPr lang="es-ES" dirty="0"/>
              <a:t> laboral. </a:t>
            </a:r>
            <a:r>
              <a:rPr lang="es-ES" dirty="0" err="1"/>
              <a:t>Rehabilitació</a:t>
            </a:r>
            <a:r>
              <a:rPr lang="es-ES" dirty="0"/>
              <a:t> i </a:t>
            </a:r>
            <a:r>
              <a:rPr lang="es-ES" dirty="0" err="1"/>
              <a:t>atenció</a:t>
            </a:r>
            <a:r>
              <a:rPr lang="es-ES" dirty="0"/>
              <a:t> </a:t>
            </a:r>
            <a:r>
              <a:rPr lang="es-ES" dirty="0" err="1"/>
              <a:t>diürna</a:t>
            </a:r>
            <a:r>
              <a:rPr lang="es-ES" dirty="0"/>
              <a:t>. </a:t>
            </a:r>
          </a:p>
          <a:p>
            <a:endParaRPr lang="es-ES" dirty="0"/>
          </a:p>
          <a:p>
            <a:r>
              <a:rPr lang="es-ES" dirty="0" err="1"/>
              <a:t>Segons</a:t>
            </a:r>
            <a:r>
              <a:rPr lang="es-ES" dirty="0"/>
              <a:t> les </a:t>
            </a:r>
            <a:r>
              <a:rPr lang="es-ES" dirty="0" err="1"/>
              <a:t>possibilitats</a:t>
            </a:r>
            <a:r>
              <a:rPr lang="es-ES" dirty="0"/>
              <a:t> del </a:t>
            </a:r>
            <a:r>
              <a:rPr lang="es-ES" dirty="0" err="1"/>
              <a:t>treballador</a:t>
            </a:r>
            <a:r>
              <a:rPr lang="es-ES" dirty="0"/>
              <a:t>, </a:t>
            </a:r>
            <a:r>
              <a:rPr lang="es-ES" dirty="0" err="1"/>
              <a:t>n’existeixen</a:t>
            </a:r>
            <a:r>
              <a:rPr lang="es-ES" dirty="0"/>
              <a:t> 2 </a:t>
            </a:r>
            <a:r>
              <a:rPr lang="es-ES" dirty="0" err="1"/>
              <a:t>tipus</a:t>
            </a:r>
            <a:r>
              <a:rPr lang="es-ES" dirty="0"/>
              <a:t>: </a:t>
            </a:r>
          </a:p>
          <a:p>
            <a:r>
              <a:rPr lang="es-ES" dirty="0"/>
              <a:t>	1. </a:t>
            </a:r>
            <a:r>
              <a:rPr lang="es-ES" dirty="0" err="1"/>
              <a:t>Servei</a:t>
            </a:r>
            <a:r>
              <a:rPr lang="es-ES" dirty="0"/>
              <a:t> Ocupacional </a:t>
            </a:r>
            <a:r>
              <a:rPr lang="es-ES" dirty="0" err="1"/>
              <a:t>d’Inserció</a:t>
            </a:r>
            <a:r>
              <a:rPr lang="es-ES" dirty="0"/>
              <a:t> (SOI) </a:t>
            </a:r>
          </a:p>
          <a:p>
            <a:r>
              <a:rPr lang="es-ES" dirty="0"/>
              <a:t>		• </a:t>
            </a:r>
            <a:r>
              <a:rPr lang="es-ES" dirty="0" err="1"/>
              <a:t>Transitori</a:t>
            </a:r>
            <a:r>
              <a:rPr lang="es-ES" dirty="0"/>
              <a:t>, </a:t>
            </a:r>
            <a:r>
              <a:rPr lang="es-ES" dirty="0" err="1"/>
              <a:t>fins</a:t>
            </a:r>
            <a:r>
              <a:rPr lang="es-ES" dirty="0"/>
              <a:t> que la persona es forma per </a:t>
            </a:r>
            <a:r>
              <a:rPr lang="es-ES" dirty="0" err="1"/>
              <a:t>passar</a:t>
            </a:r>
            <a:r>
              <a:rPr lang="es-ES" dirty="0"/>
              <a:t> al CET o 			espera per </a:t>
            </a:r>
            <a:r>
              <a:rPr lang="es-ES" dirty="0" err="1"/>
              <a:t>accedir</a:t>
            </a:r>
            <a:r>
              <a:rPr lang="es-ES" dirty="0"/>
              <a:t> al </a:t>
            </a:r>
            <a:r>
              <a:rPr lang="es-ES" dirty="0" err="1"/>
              <a:t>Servei</a:t>
            </a:r>
            <a:r>
              <a:rPr lang="es-ES" dirty="0"/>
              <a:t> de </a:t>
            </a:r>
            <a:r>
              <a:rPr lang="es-ES" dirty="0" err="1"/>
              <a:t>Teràpia</a:t>
            </a:r>
            <a:r>
              <a:rPr lang="es-ES" dirty="0"/>
              <a:t> Ocupacional. </a:t>
            </a:r>
          </a:p>
          <a:p>
            <a:endParaRPr lang="es-ES" dirty="0"/>
          </a:p>
          <a:p>
            <a:r>
              <a:rPr lang="es-ES" dirty="0"/>
              <a:t>	2. </a:t>
            </a:r>
            <a:r>
              <a:rPr lang="es-ES" dirty="0" err="1"/>
              <a:t>Servei</a:t>
            </a:r>
            <a:r>
              <a:rPr lang="es-ES" dirty="0"/>
              <a:t> de </a:t>
            </a:r>
            <a:r>
              <a:rPr lang="es-ES" dirty="0" err="1"/>
              <a:t>Teràpia</a:t>
            </a:r>
            <a:r>
              <a:rPr lang="es-ES" dirty="0"/>
              <a:t> Ocupacional (STO) </a:t>
            </a:r>
          </a:p>
          <a:p>
            <a:r>
              <a:rPr lang="es-ES" dirty="0"/>
              <a:t>		• Per a persones que ja </a:t>
            </a:r>
            <a:r>
              <a:rPr lang="es-ES" dirty="0" err="1"/>
              <a:t>s’han</a:t>
            </a:r>
            <a:r>
              <a:rPr lang="es-ES" dirty="0"/>
              <a:t> </a:t>
            </a:r>
            <a:r>
              <a:rPr lang="es-ES" dirty="0" err="1"/>
              <a:t>format</a:t>
            </a:r>
            <a:r>
              <a:rPr lang="es-ES" dirty="0"/>
              <a:t> al SOI o </a:t>
            </a:r>
            <a:r>
              <a:rPr lang="es-ES" dirty="0" err="1"/>
              <a:t>venen</a:t>
            </a:r>
            <a:r>
              <a:rPr lang="es-ES" dirty="0"/>
              <a:t> </a:t>
            </a:r>
            <a:r>
              <a:rPr lang="es-ES" dirty="0" err="1"/>
              <a:t>d’un</a:t>
            </a:r>
            <a:r>
              <a:rPr lang="es-ES" dirty="0"/>
              <a:t> </a:t>
            </a:r>
            <a:r>
              <a:rPr lang="es-ES" dirty="0" err="1"/>
              <a:t>altre</a:t>
            </a:r>
            <a:r>
              <a:rPr lang="es-ES" dirty="0"/>
              <a:t> 			</a:t>
            </a:r>
            <a:r>
              <a:rPr lang="es-ES" dirty="0" err="1"/>
              <a:t>servei</a:t>
            </a:r>
            <a:r>
              <a:rPr lang="es-ES" dirty="0"/>
              <a:t>. </a:t>
            </a:r>
          </a:p>
          <a:p>
            <a:r>
              <a:rPr lang="es-ES" dirty="0"/>
              <a:t>		• Poden </a:t>
            </a:r>
            <a:r>
              <a:rPr lang="es-ES" dirty="0" err="1"/>
              <a:t>rebre</a:t>
            </a:r>
            <a:r>
              <a:rPr lang="es-ES" dirty="0"/>
              <a:t> </a:t>
            </a:r>
            <a:r>
              <a:rPr lang="es-ES" dirty="0" err="1"/>
              <a:t>suport</a:t>
            </a:r>
            <a:r>
              <a:rPr lang="es-ES" dirty="0"/>
              <a:t> </a:t>
            </a:r>
            <a:r>
              <a:rPr lang="es-ES" dirty="0" err="1"/>
              <a:t>d’un</a:t>
            </a:r>
            <a:r>
              <a:rPr lang="es-ES" dirty="0"/>
              <a:t> auxiliar educador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44622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A1C17AF-DAAB-FFD8-688D-81C2F0051DBB}"/>
              </a:ext>
            </a:extLst>
          </p:cNvPr>
          <p:cNvSpPr txBox="1"/>
          <p:nvPr/>
        </p:nvSpPr>
        <p:spPr>
          <a:xfrm>
            <a:off x="1782696" y="1083449"/>
            <a:ext cx="81527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s-ES" b="1" cap="all" dirty="0"/>
              <a:t>Centre </a:t>
            </a:r>
            <a:r>
              <a:rPr lang="es-ES" b="1" cap="all" dirty="0" err="1"/>
              <a:t>d’Atenció</a:t>
            </a:r>
            <a:r>
              <a:rPr lang="es-ES" b="1" cap="all" dirty="0"/>
              <a:t> </a:t>
            </a:r>
            <a:r>
              <a:rPr lang="es-ES" b="1" cap="all" dirty="0" err="1"/>
              <a:t>Especialitzada</a:t>
            </a:r>
            <a:r>
              <a:rPr lang="es-ES" b="1" cap="all" dirty="0"/>
              <a:t> (CAE)</a:t>
            </a:r>
          </a:p>
          <a:p>
            <a:endParaRPr lang="es-ES" b="1" cap="all" dirty="0"/>
          </a:p>
          <a:p>
            <a:r>
              <a:rPr lang="es-ES" dirty="0"/>
              <a:t>Va </a:t>
            </a:r>
            <a:r>
              <a:rPr lang="es-ES" dirty="0" err="1"/>
              <a:t>dirigit</a:t>
            </a:r>
            <a:r>
              <a:rPr lang="es-ES" dirty="0"/>
              <a:t> a persones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discapacitats</a:t>
            </a:r>
            <a:r>
              <a:rPr lang="es-ES" dirty="0"/>
              <a:t> </a:t>
            </a:r>
            <a:r>
              <a:rPr lang="es-ES" dirty="0" err="1"/>
              <a:t>intel·lectuals</a:t>
            </a:r>
            <a:r>
              <a:rPr lang="es-ES" dirty="0"/>
              <a:t> </a:t>
            </a:r>
            <a:r>
              <a:rPr lang="es-ES" dirty="0" err="1"/>
              <a:t>greus</a:t>
            </a:r>
            <a:r>
              <a:rPr lang="es-ES" dirty="0"/>
              <a:t>. </a:t>
            </a:r>
          </a:p>
          <a:p>
            <a:endParaRPr lang="es-ES" dirty="0"/>
          </a:p>
          <a:p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objectius</a:t>
            </a:r>
            <a:r>
              <a:rPr lang="es-ES" dirty="0"/>
              <a:t> son:</a:t>
            </a:r>
          </a:p>
          <a:p>
            <a:r>
              <a:rPr lang="es-ES" dirty="0"/>
              <a:t>	• </a:t>
            </a:r>
            <a:r>
              <a:rPr lang="es-ES" dirty="0" err="1"/>
              <a:t>Atenció</a:t>
            </a:r>
            <a:r>
              <a:rPr lang="es-ES" dirty="0"/>
              <a:t> </a:t>
            </a:r>
            <a:r>
              <a:rPr lang="es-ES" dirty="0" err="1"/>
              <a:t>diürna</a:t>
            </a:r>
            <a:r>
              <a:rPr lang="es-ES" dirty="0"/>
              <a:t>. </a:t>
            </a:r>
          </a:p>
          <a:p>
            <a:r>
              <a:rPr lang="es-ES" dirty="0"/>
              <a:t>	• </a:t>
            </a:r>
            <a:r>
              <a:rPr lang="es-ES" dirty="0" err="1"/>
              <a:t>Aconseguir</a:t>
            </a:r>
            <a:r>
              <a:rPr lang="es-ES" dirty="0"/>
              <a:t> </a:t>
            </a:r>
            <a:r>
              <a:rPr lang="es-ES" dirty="0" err="1"/>
              <a:t>autonomia</a:t>
            </a:r>
            <a:r>
              <a:rPr lang="es-ES" dirty="0"/>
              <a:t> i </a:t>
            </a:r>
            <a:r>
              <a:rPr lang="es-ES" dirty="0" err="1"/>
              <a:t>integració</a:t>
            </a:r>
            <a:r>
              <a:rPr lang="es-ES" dirty="0"/>
              <a:t> social. </a:t>
            </a:r>
          </a:p>
          <a:p>
            <a:endParaRPr lang="es-ES" dirty="0"/>
          </a:p>
          <a:p>
            <a:r>
              <a:rPr lang="es-ES" dirty="0" err="1"/>
              <a:t>Carecteristiques</a:t>
            </a:r>
            <a:r>
              <a:rPr lang="es-ES" dirty="0"/>
              <a:t>:</a:t>
            </a:r>
          </a:p>
          <a:p>
            <a:r>
              <a:rPr lang="es-ES" dirty="0"/>
              <a:t>	• </a:t>
            </a:r>
            <a:r>
              <a:rPr lang="es-ES" dirty="0" err="1"/>
              <a:t>Supervisió</a:t>
            </a:r>
            <a:r>
              <a:rPr lang="es-ES" dirty="0"/>
              <a:t> </a:t>
            </a:r>
            <a:r>
              <a:rPr lang="es-ES" dirty="0" err="1"/>
              <a:t>individualitzada</a:t>
            </a:r>
            <a:r>
              <a:rPr lang="es-ES" dirty="0"/>
              <a:t> a </a:t>
            </a:r>
            <a:r>
              <a:rPr lang="es-ES" dirty="0" err="1"/>
              <a:t>nivell</a:t>
            </a:r>
            <a:r>
              <a:rPr lang="es-ES" dirty="0"/>
              <a:t> </a:t>
            </a:r>
            <a:r>
              <a:rPr lang="es-ES" dirty="0" err="1"/>
              <a:t>sanitari</a:t>
            </a:r>
            <a:r>
              <a:rPr lang="es-ES" dirty="0"/>
              <a:t>, </a:t>
            </a:r>
            <a:r>
              <a:rPr lang="es-ES" dirty="0" err="1"/>
              <a:t>psicopedagògic</a:t>
            </a:r>
            <a:r>
              <a:rPr lang="es-ES" dirty="0"/>
              <a:t> i social. C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5502798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334</TotalTime>
  <Words>1651</Words>
  <Application>Microsoft Office PowerPoint</Application>
  <PresentationFormat>Panorámica</PresentationFormat>
  <Paragraphs>129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Helvetica</vt:lpstr>
      <vt:lpstr>Palatino Linotype</vt:lpstr>
      <vt:lpstr>Wingdings</vt:lpstr>
      <vt:lpstr>Galería</vt:lpstr>
      <vt:lpstr>DISCAPACITAT INTEL·LECTUAL. PRESTACIONS I SERVEIS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DISCAPACITAT INTEL·LECTUAL: PRESTACIONS I SERVEIS</dc:title>
  <dc:creator>Usuario</dc:creator>
  <cp:lastModifiedBy>Usuario</cp:lastModifiedBy>
  <cp:revision>10</cp:revision>
  <dcterms:created xsi:type="dcterms:W3CDTF">2022-09-26T12:16:13Z</dcterms:created>
  <dcterms:modified xsi:type="dcterms:W3CDTF">2022-10-04T06:36:01Z</dcterms:modified>
</cp:coreProperties>
</file>